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47.jpg" ContentType="image/pn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42" r:id="rId4"/>
    <p:sldId id="259" r:id="rId5"/>
    <p:sldId id="340" r:id="rId6"/>
    <p:sldId id="258" r:id="rId7"/>
    <p:sldId id="343" r:id="rId8"/>
    <p:sldId id="262" r:id="rId9"/>
    <p:sldId id="345" r:id="rId10"/>
    <p:sldId id="361" r:id="rId11"/>
    <p:sldId id="344" r:id="rId12"/>
    <p:sldId id="263" r:id="rId13"/>
    <p:sldId id="363" r:id="rId14"/>
    <p:sldId id="306" r:id="rId15"/>
    <p:sldId id="266" r:id="rId16"/>
    <p:sldId id="267" r:id="rId17"/>
    <p:sldId id="269" r:id="rId18"/>
    <p:sldId id="268" r:id="rId19"/>
    <p:sldId id="272" r:id="rId20"/>
    <p:sldId id="316" r:id="rId21"/>
    <p:sldId id="364" r:id="rId22"/>
    <p:sldId id="331" r:id="rId23"/>
    <p:sldId id="282" r:id="rId24"/>
    <p:sldId id="312" r:id="rId25"/>
    <p:sldId id="274" r:id="rId26"/>
    <p:sldId id="295" r:id="rId27"/>
    <p:sldId id="277" r:id="rId28"/>
    <p:sldId id="330" r:id="rId29"/>
    <p:sldId id="279" r:id="rId30"/>
    <p:sldId id="366" r:id="rId31"/>
    <p:sldId id="374" r:id="rId32"/>
    <p:sldId id="299" r:id="rId33"/>
    <p:sldId id="300" r:id="rId34"/>
    <p:sldId id="301" r:id="rId35"/>
    <p:sldId id="283" r:id="rId36"/>
    <p:sldId id="332" r:id="rId37"/>
    <p:sldId id="286" r:id="rId38"/>
    <p:sldId id="310" r:id="rId39"/>
    <p:sldId id="368" r:id="rId40"/>
    <p:sldId id="320" r:id="rId41"/>
    <p:sldId id="349" r:id="rId42"/>
    <p:sldId id="303" r:id="rId43"/>
    <p:sldId id="334" r:id="rId44"/>
    <p:sldId id="291" r:id="rId45"/>
    <p:sldId id="304" r:id="rId46"/>
    <p:sldId id="350" r:id="rId47"/>
    <p:sldId id="323" r:id="rId48"/>
    <p:sldId id="324" r:id="rId49"/>
    <p:sldId id="369" r:id="rId50"/>
    <p:sldId id="355" r:id="rId51"/>
    <p:sldId id="325" r:id="rId52"/>
    <p:sldId id="326" r:id="rId53"/>
    <p:sldId id="352" r:id="rId54"/>
    <p:sldId id="353" r:id="rId55"/>
    <p:sldId id="354" r:id="rId56"/>
    <p:sldId id="356" r:id="rId57"/>
    <p:sldId id="371" r:id="rId58"/>
    <p:sldId id="359" r:id="rId59"/>
    <p:sldId id="360" r:id="rId60"/>
    <p:sldId id="32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4"/>
    <a:srgbClr val="F9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1395" autoAdjust="0"/>
  </p:normalViewPr>
  <p:slideViewPr>
    <p:cSldViewPr snapToGrid="0" snapToObjects="1">
      <p:cViewPr varScale="1">
        <p:scale>
          <a:sx n="82" d="100"/>
          <a:sy n="82" d="100"/>
        </p:scale>
        <p:origin x="16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22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C12D9-03A9-CC46-9529-448A7A8BA176}" type="datetimeFigureOut"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6F2BA-0117-2041-BD01-6D56396560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6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http://360rumors.com/2018/05/best-worlds-insta360-pro-hands-real-world-review-part-1-sample-photos-videos.html#guide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6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Edge means computing near the device used for capture.</a:t>
            </a:r>
            <a:r>
              <a:rPr lang="en-US" baseline="0" dirty="0" smtClean="0"/>
              <a:t> R</a:t>
            </a:r>
            <a:r>
              <a:rPr lang="en-US" dirty="0" smtClean="0"/>
              <a:t>educe end-to-end latency</a:t>
            </a:r>
          </a:p>
          <a:p>
            <a:pPr marL="0" indent="0">
              <a:buNone/>
            </a:pPr>
            <a:r>
              <a:rPr lang="en-US" dirty="0" smtClean="0"/>
              <a:t>Which</a:t>
            </a:r>
            <a:r>
              <a:rPr lang="en-US" baseline="0" dirty="0" smtClean="0"/>
              <a:t> is the best way to </a:t>
            </a:r>
            <a:r>
              <a:rPr lang="en-US" baseline="0" dirty="0" err="1" smtClean="0"/>
              <a:t>analize</a:t>
            </a:r>
            <a:r>
              <a:rPr lang="en-US" baseline="0" dirty="0" smtClean="0"/>
              <a:t> the challenges and come up with viable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we need a hardware sys?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3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is the best way to </a:t>
            </a:r>
            <a:r>
              <a:rPr lang="en-US" baseline="0" dirty="0" err="1" smtClean="0"/>
              <a:t>analize</a:t>
            </a:r>
            <a:r>
              <a:rPr lang="en-US" baseline="0" dirty="0" smtClean="0"/>
              <a:t> the challenges and come up with viable solution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9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system consists of different pieces of hardware.</a:t>
            </a:r>
          </a:p>
          <a:p>
            <a:r>
              <a:rPr lang="en-US" baseline="0" dirty="0" smtClean="0"/>
              <a:t>Interface glues these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3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</a:t>
            </a:r>
            <a:r>
              <a:rPr lang="en-US" baseline="0" dirty="0" smtClean="0"/>
              <a:t> everything together. </a:t>
            </a:r>
            <a:r>
              <a:rPr lang="en-US" dirty="0" smtClean="0"/>
              <a:t>Show pride.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capture entire 360 x 180, Mono – Portable,</a:t>
            </a:r>
            <a:r>
              <a:rPr lang="en-US" baseline="0" dirty="0" smtClean="0"/>
              <a:t> usable because of small size. ODS – Depth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5D80-BF00-47C0-B791-53260C2A2A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40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redundant capture?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1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Cameras are dumb.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Natuarally</a:t>
            </a:r>
            <a:r>
              <a:rPr lang="en-US" b="1" baseline="0" dirty="0" smtClean="0"/>
              <a:t> there is lot of redundancy from one image to another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limit scalability </a:t>
            </a:r>
            <a:r>
              <a:rPr lang="en-US" dirty="0" smtClean="0"/>
              <a:t>of capturing to higher resolution and framerate</a:t>
            </a:r>
            <a:r>
              <a:rPr lang="en-US" baseline="0" dirty="0" smtClean="0"/>
              <a:t> and multiple of these cameras.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2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interfaces consume major chunk of </a:t>
            </a:r>
            <a:r>
              <a:rPr lang="en-US" baseline="0" dirty="0" smtClean="0"/>
              <a:t> power during capture.</a:t>
            </a:r>
          </a:p>
          <a:p>
            <a:r>
              <a:rPr lang="en-US" baseline="0" dirty="0" smtClean="0"/>
              <a:t>DRAM is from micron and DRAM power simulator. Camera pulled from data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8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frames to frame differences are small,</a:t>
            </a:r>
            <a:r>
              <a:rPr lang="en-US" baseline="0" dirty="0" smtClean="0"/>
              <a:t> implies that </a:t>
            </a:r>
            <a:r>
              <a:rPr lang="en-US" dirty="0" smtClean="0"/>
              <a:t>Same like</a:t>
            </a:r>
            <a:r>
              <a:rPr lang="en-US" baseline="0" dirty="0" smtClean="0"/>
              <a:t> cameras, traditional algorithms are not adaptive to compute only on the changes over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2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imagine looking into VR headset and performing tasks remotely.</a:t>
            </a:r>
          </a:p>
          <a:p>
            <a:r>
              <a:rPr lang="en-US" baseline="0" dirty="0" smtClean="0"/>
              <a:t>Robot  is mixing the chemicals</a:t>
            </a:r>
          </a:p>
          <a:p>
            <a:r>
              <a:rPr lang="en-US" baseline="0" dirty="0" smtClean="0"/>
              <a:t>Person is inspecting mars  remotely.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44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on the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make the cameras smart?</a:t>
            </a:r>
          </a:p>
          <a:p>
            <a:r>
              <a:rPr lang="en-US" dirty="0" smtClean="0"/>
              <a:t>: ADC inside camera burns 60% of the power</a:t>
            </a:r>
          </a:p>
          <a:p>
            <a:r>
              <a:rPr lang="en-US" dirty="0" smtClean="0"/>
              <a:t>Power per</a:t>
            </a:r>
            <a:r>
              <a:rPr lang="en-US" baseline="0" dirty="0" smtClean="0"/>
              <a:t> pixel is 10 </a:t>
            </a:r>
            <a:r>
              <a:rPr lang="en-US" baseline="0" dirty="0" err="1" smtClean="0"/>
              <a:t>nWatts</a:t>
            </a:r>
            <a:endParaRPr lang="en-US" baseline="0" dirty="0" smtClean="0"/>
          </a:p>
          <a:p>
            <a:r>
              <a:rPr lang="en-US" baseline="0" dirty="0" smtClean="0"/>
              <a:t>ADC Conversion few </a:t>
            </a:r>
            <a:r>
              <a:rPr lang="en-US" baseline="0" dirty="0" err="1" smtClean="0"/>
              <a:t>nanoWatts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1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search and find result in several iterations. </a:t>
            </a:r>
          </a:p>
          <a:p>
            <a:r>
              <a:rPr lang="en-US" dirty="0" smtClean="0"/>
              <a:t>Reduce </a:t>
            </a:r>
            <a:r>
              <a:rPr lang="en-US" dirty="0" err="1" smtClean="0"/>
              <a:t>upto</a:t>
            </a:r>
            <a:r>
              <a:rPr lang="en-US" dirty="0" smtClean="0"/>
              <a:t> 80% of the total power.</a:t>
            </a:r>
          </a:p>
          <a:p>
            <a:r>
              <a:rPr lang="en-US" b="1" dirty="0" smtClean="0"/>
              <a:t>Caution.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4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Motion vectors from compression can be used to optimize optical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5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Think Globally, Act Locally.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6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Highly parallel FPGA architectures can make real-time stitching of 360 video possible</a:t>
            </a:r>
          </a:p>
          <a:p>
            <a:endParaRPr lang="en-US" dirty="0" smtClean="0"/>
          </a:p>
          <a:p>
            <a:r>
              <a:rPr lang="en-US" dirty="0" smtClean="0"/>
              <a:t>To conclude everything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9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Principles for </a:t>
            </a:r>
            <a:br>
              <a:rPr lang="en-US" dirty="0" smtClean="0"/>
            </a:br>
            <a:r>
              <a:rPr lang="en-US" dirty="0" smtClean="0"/>
              <a:t>End-to-End System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0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Extrapolate</a:t>
            </a:r>
            <a:r>
              <a:rPr lang="en-US" baseline="0" dirty="0" smtClean="0"/>
              <a:t> the rays, if lucky you will find a camera view. Otherwise you can approximate the camera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55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capture entire 360 x 180, Mono – Portable,</a:t>
            </a:r>
            <a:r>
              <a:rPr lang="en-US" baseline="0" dirty="0" smtClean="0"/>
              <a:t> usable because of small size. ODS – Depth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5D80-BF00-47C0-B791-53260C2A2A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Enjoying a soccer match as if you were there in the stadium.</a:t>
            </a:r>
          </a:p>
          <a:p>
            <a:r>
              <a:rPr lang="en-US" dirty="0" smtClean="0"/>
              <a:t>Enjoying such experience means immersion in the scene.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capture entire 360 x 180, Mono – Portable,</a:t>
            </a:r>
            <a:r>
              <a:rPr lang="en-US" baseline="0" dirty="0" smtClean="0"/>
              <a:t> usable because of small size. ODS – Depth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5D80-BF00-47C0-B791-53260C2A2A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The</a:t>
            </a:r>
            <a:r>
              <a:rPr lang="en-US" baseline="0" dirty="0" smtClean="0"/>
              <a:t> ability to look around and to perceive how far or how near things are away from you?</a:t>
            </a:r>
          </a:p>
          <a:p>
            <a:pPr lvl="1"/>
            <a:r>
              <a:rPr lang="en-US" baseline="0" dirty="0" smtClean="0"/>
              <a:t>Is 360 and 3D enough?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Each degree in VR needs 60 pixels. 4k </a:t>
            </a:r>
            <a:r>
              <a:rPr lang="en-US" dirty="0" smtClean="0">
                <a:sym typeface="Wingdings" panose="05000000000000000000" pitchFamily="2" charset="2"/>
              </a:rPr>
              <a:t>  10 pixels/degree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How do we generate how resolution and immersive content for VR?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of high resolution </a:t>
            </a:r>
            <a:r>
              <a:rPr lang="en-US" baseline="0" dirty="0" smtClean="0"/>
              <a:t> we have higher data rates!</a:t>
            </a:r>
          </a:p>
          <a:p>
            <a:r>
              <a:rPr lang="en-US" baseline="0" dirty="0" smtClean="0"/>
              <a:t>But we need low power  for battery constrained capture device,</a:t>
            </a:r>
          </a:p>
          <a:p>
            <a:r>
              <a:rPr lang="en-US" baseline="0" dirty="0" smtClean="0"/>
              <a:t>Low latency for </a:t>
            </a:r>
            <a:r>
              <a:rPr lang="en-US" baseline="0" dirty="0" err="1" smtClean="0"/>
              <a:t>realtime</a:t>
            </a:r>
            <a:r>
              <a:rPr lang="en-US" baseline="0" dirty="0" smtClean="0"/>
              <a:t>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commertial</a:t>
            </a:r>
            <a:r>
              <a:rPr lang="en-US" dirty="0" smtClean="0"/>
              <a:t> </a:t>
            </a:r>
            <a:r>
              <a:rPr lang="en-US" dirty="0" err="1" smtClean="0"/>
              <a:t>solutons</a:t>
            </a:r>
            <a:r>
              <a:rPr lang="en-US" baseline="0" dirty="0" smtClean="0"/>
              <a:t> solve this </a:t>
            </a:r>
            <a:r>
              <a:rPr lang="en-US" baseline="0" dirty="0" err="1" smtClean="0"/>
              <a:t>problem?provide</a:t>
            </a:r>
            <a:r>
              <a:rPr lang="en-US" baseline="0" dirty="0" smtClean="0"/>
              <a:t>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Capture and offload !</a:t>
            </a:r>
          </a:p>
          <a:p>
            <a:r>
              <a:rPr lang="en-US" dirty="0" smtClean="0"/>
              <a:t>http://360rumors.com/2018/05/best-worlds-insta360-pro-hands-real-world-review-part-1-sample-photos-videos.html#guide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going to do?</a:t>
            </a:r>
          </a:p>
          <a:p>
            <a:r>
              <a:rPr lang="en-US" dirty="0" smtClean="0"/>
              <a:t>Build another </a:t>
            </a:r>
            <a:r>
              <a:rPr lang="en-US" baseline="0" dirty="0" smtClean="0"/>
              <a:t> dam </a:t>
            </a:r>
            <a:r>
              <a:rPr lang="en-US" dirty="0" smtClean="0"/>
              <a:t>for AR and MR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6F2BA-0117-2041-BD01-6D56396560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9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2BFB-6E20-0445-95A0-89560AE4C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21E4E-CFA3-0240-9D47-290281DE7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3848-FCA6-0149-845C-8AF07209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44E5-6893-4DDF-AC9E-2E8F4E77219C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7A31D-BBBE-164F-9A8B-7D112CCE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C339-78A9-AD49-9B14-947E8542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A2A4-78BF-B442-8453-809E0B99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9EE53-1162-6B4A-A146-296BD88FB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2565B-B26B-994B-98F4-00D48B6F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2080A-9C80-4846-8631-D5725D68E715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2805-2CF3-924C-ACB4-3FF1FCC6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7EF1E-BDA6-F541-88B4-187708BF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3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F434-4FA1-AB46-9A8D-6ABC5BAE7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4FC21-261D-1644-A042-1DDF1C1CA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CE1C-ECF9-EF44-B347-39EC4DD6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82D3-1C9D-4308-A405-1D1CEEFCA30C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AA73-1C1A-6E47-AED3-41AE6A6E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18885-2347-7247-BF0F-92514820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939E-55B7-8E47-81E9-5F435DB6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A71B-1E4A-D043-8CF9-E89F945F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9552-EB9D-184A-8E09-9A68C526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DC-1878-422C-9079-4AB504AA49CA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CC74-F979-A948-BC06-255F19C4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1C308-4E9D-7340-B0EC-004BA5A7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7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34D6-FD2D-E944-9FB2-9038BB59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8963-1BD7-D740-8FC7-9C8FCA0A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04A6E-F04E-324A-A834-10AE98D5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D691-28D6-4F73-99F6-BC6DCB973F12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CC89-4074-B949-AFBE-E5ECDE06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7548-8A3F-C149-A132-4BCADBAB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6DDC-5291-DC41-AD61-AF6B1D83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D351-2A49-F645-BE6D-98D9B0B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5DCEC-2A2F-C648-BCE8-6418D3EC5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0D44F-B83D-914A-BD5E-1FE8F509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BF474-DF04-4133-AE2A-80926D50B347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4B62D-D95E-884D-9877-52788067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31C33-458C-BB4A-BDF7-70761BB6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6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9ABC-08A2-994B-AC39-0A124583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A0F81-0CE0-2843-8A0A-81740D44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862EE-5543-CF49-8CC0-7785D3A6A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CA725-0E96-B441-A06F-7CC0CBCF8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9A763-8C54-BE43-B593-A52A8E25A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4515B-7C4A-874B-BF98-996F1313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FC0C-4A22-43D7-9B67-4831DB5D09DD}" type="datetime1">
              <a:rPr lang="en-US" smtClean="0"/>
              <a:t>7/16/2018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A1B18-515B-024D-8211-EF1DB573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CBAF7-5DA1-9943-91F6-872FE360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0D21-DD33-1E4D-9A31-6965E93B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5BE4F-5610-EE42-9033-65645D00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DD8A-54EE-431E-9C9D-721718BF09AC}" type="datetime1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B7302-899F-754A-B42D-3AAAAA8F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6C6B9-E28B-CB4F-A7AD-45BDD8A7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E03E2-A401-2A42-AA37-18547937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96-E3A2-4D98-8E8C-31ED6A07F00C}" type="datetime1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606D0-DC6D-CC44-BCD6-6251B841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3A1E7-E25F-674B-9778-220650D4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F406-112A-244F-B215-D3CBA6EB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9C80-6A06-BE47-BD86-3CECA37A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109E8-1496-FD4A-8A9D-D9837D76E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BC62F-55CE-2C48-A961-30ABCE97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5845-B3DA-4985-B0A2-5457EF55A0D0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08B3F-5BC2-B140-810D-0D8D5A62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AB7FE-6501-3745-A9DC-70733BD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8CD1-3CF5-6944-9B4B-B936FAD8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8DD61-BDA4-CB48-B4E5-E1DDF1362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94F9-82F2-9046-A1D9-E6FCA36C1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FD0B-03A3-274D-B4E2-7C91ADE8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B153-A5BA-467D-8E8C-139D2E0C3C33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4279-8A22-4241-A97F-5F23B541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FC3D3-FDBB-E648-8373-6D04BFD9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5CB79-5BEB-5440-8E8C-D248C7EB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E6C27-C498-564B-99ED-E5320528C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A8CE-41EA-3746-9C13-F2DE901E2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9183F0-FA46-F748-B496-9D3A86B308B0}"/>
              </a:ext>
            </a:extLst>
          </p:cNvPr>
          <p:cNvGrpSpPr/>
          <p:nvPr userDrawn="1"/>
        </p:nvGrpSpPr>
        <p:grpSpPr>
          <a:xfrm>
            <a:off x="0" y="6275947"/>
            <a:ext cx="12192000" cy="604755"/>
            <a:chOff x="0" y="0"/>
            <a:chExt cx="18358933" cy="9106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06DCCF-B5B6-394C-A57C-DF6D21F66246}"/>
                </a:ext>
              </a:extLst>
            </p:cNvPr>
            <p:cNvSpPr/>
            <p:nvPr/>
          </p:nvSpPr>
          <p:spPr>
            <a:xfrm>
              <a:off x="0" y="0"/>
              <a:ext cx="18358933" cy="9106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E09FBA-C7DF-744F-9350-0865EA72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4770" y="0"/>
              <a:ext cx="3561991" cy="566782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DF43-7AD2-9847-AE96-18C361049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3411E06-64AC-4E57-B741-5BF8F61FEEEB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C2AA-96FA-0746-BF8C-E072264B6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62407E1-7AED-DA49-B0C4-0A03F9C00B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7B1AD-A12C-1149-ABBD-FE7733982A41}"/>
              </a:ext>
            </a:extLst>
          </p:cNvPr>
          <p:cNvSpPr txBox="1"/>
          <p:nvPr userDrawn="1"/>
        </p:nvSpPr>
        <p:spPr>
          <a:xfrm>
            <a:off x="5228573" y="6617651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4"/>
                </a:solidFill>
                <a:latin typeface="Helvetica" pitchFamily="2" charset="0"/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2687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1974-D9F6-0D46-8B1C-99582FAF9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355" y="1122363"/>
            <a:ext cx="946443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case for accelerator based VR content generation on edge towards energy-efficiency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ABC38-0E1B-E747-9F9E-3F4271105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Presented by: Sridhar Gunnam</a:t>
            </a:r>
          </a:p>
          <a:p>
            <a:r>
              <a:rPr lang="en-GB" dirty="0">
                <a:cs typeface="Calibri"/>
              </a:rPr>
              <a:t>Advisor: </a:t>
            </a:r>
            <a:r>
              <a:rPr lang="en-GB" dirty="0" err="1">
                <a:cs typeface="Calibri"/>
              </a:rPr>
              <a:t>Prof.</a:t>
            </a:r>
            <a:r>
              <a:rPr lang="en-GB" dirty="0">
                <a:cs typeface="Calibri"/>
              </a:rPr>
              <a:t> Robert </a:t>
            </a:r>
            <a:r>
              <a:rPr lang="en-GB" dirty="0" err="1" smtClean="0">
                <a:cs typeface="Calibri"/>
              </a:rPr>
              <a:t>LiKamWa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terms of Hoover Dams!!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36279" y="3054022"/>
            <a:ext cx="24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15 of those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Commercial solutions are have very </a:t>
            </a:r>
            <a:r>
              <a:rPr lang="en-US" sz="3600" dirty="0" smtClean="0">
                <a:solidFill>
                  <a:srgbClr val="FF0000"/>
                </a:solidFill>
              </a:rPr>
              <a:t>high latency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39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High compute latency</a:t>
            </a:r>
          </a:p>
          <a:p>
            <a:pPr lvl="1"/>
            <a:r>
              <a:rPr lang="en-US" dirty="0"/>
              <a:t>1 hour of video takes 10 hours to stitch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Network Latency</a:t>
            </a:r>
          </a:p>
          <a:p>
            <a:pPr lvl="1"/>
            <a:r>
              <a:rPr lang="en-US" dirty="0" smtClean="0"/>
              <a:t>Sending the camera frames will be twice as expensive as sending the output panorama</a:t>
            </a:r>
          </a:p>
          <a:p>
            <a:pPr lvl="1"/>
            <a:r>
              <a:rPr lang="en-US" dirty="0" smtClean="0"/>
              <a:t>Compression </a:t>
            </a:r>
            <a:r>
              <a:rPr lang="en-US" dirty="0"/>
              <a:t>and decompression </a:t>
            </a:r>
            <a:r>
              <a:rPr lang="en-US" dirty="0" smtClean="0"/>
              <a:t>stages will dominate end-to-end latency.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825625"/>
            <a:ext cx="4905741" cy="42260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1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come up with a viable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That is</a:t>
            </a:r>
          </a:p>
          <a:p>
            <a:r>
              <a:rPr lang="en-US" dirty="0" smtClean="0"/>
              <a:t>Low Power</a:t>
            </a:r>
          </a:p>
          <a:p>
            <a:r>
              <a:rPr lang="en-US" dirty="0" smtClean="0"/>
              <a:t>Low Latency</a:t>
            </a:r>
          </a:p>
          <a:p>
            <a:r>
              <a:rPr lang="en-US" dirty="0" smtClean="0"/>
              <a:t>Edge processing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of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Building a prototype</a:t>
            </a:r>
          </a:p>
          <a:p>
            <a:endParaRPr lang="en-US" dirty="0"/>
          </a:p>
          <a:p>
            <a:r>
              <a:rPr lang="en-US" sz="3200" dirty="0" smtClean="0"/>
              <a:t>Characterization</a:t>
            </a:r>
          </a:p>
          <a:p>
            <a:endParaRPr lang="en-US" dirty="0"/>
          </a:p>
          <a:p>
            <a:r>
              <a:rPr lang="en-US" sz="3200" dirty="0" smtClean="0"/>
              <a:t>Proposed optimizations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of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Building a prototype</a:t>
            </a:r>
          </a:p>
          <a:p>
            <a:endParaRPr lang="en-US" dirty="0"/>
          </a:p>
          <a:p>
            <a:r>
              <a:rPr lang="en-US" sz="3200" dirty="0" smtClean="0"/>
              <a:t>Characterization</a:t>
            </a:r>
          </a:p>
          <a:p>
            <a:endParaRPr lang="en-US" dirty="0"/>
          </a:p>
          <a:p>
            <a:r>
              <a:rPr lang="en-US" sz="3200" dirty="0" smtClean="0"/>
              <a:t>Proposed optimizations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Overview: Camera + Processor + Storage</a:t>
            </a:r>
            <a:endParaRPr lang="en-US" dirty="0"/>
          </a:p>
        </p:txBody>
      </p:sp>
      <p:pic>
        <p:nvPicPr>
          <p:cNvPr id="4" name="Content Placeholder 25"/>
          <p:cNvPicPr>
            <a:picLocks noChangeAspect="1"/>
          </p:cNvPicPr>
          <p:nvPr/>
        </p:nvPicPr>
        <p:blipFill rotWithShape="1">
          <a:blip r:embed="rId3"/>
          <a:srcRect b="23636"/>
          <a:stretch/>
        </p:blipFill>
        <p:spPr>
          <a:xfrm>
            <a:off x="5703124" y="2433733"/>
            <a:ext cx="671245" cy="78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5350" y="3339725"/>
            <a:ext cx="4619625" cy="14941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Connector: Elbow 429"/>
          <p:cNvCxnSpPr>
            <a:cxnSpLocks/>
            <a:stCxn id="7" idx="3"/>
            <a:endCxn id="8" idx="1"/>
          </p:cNvCxnSpPr>
          <p:nvPr/>
        </p:nvCxnSpPr>
        <p:spPr>
          <a:xfrm flipV="1">
            <a:off x="6900156" y="3997909"/>
            <a:ext cx="304666" cy="59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47326" y="3716989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ISP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04822" y="3716399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CPU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481" y="3716399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Camera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0" name="Connector: Elbow 429"/>
          <p:cNvCxnSpPr>
            <a:cxnSpLocks/>
            <a:stCxn id="9" idx="3"/>
            <a:endCxn id="7" idx="1"/>
          </p:cNvCxnSpPr>
          <p:nvPr/>
        </p:nvCxnSpPr>
        <p:spPr>
          <a:xfrm>
            <a:off x="3381311" y="3997909"/>
            <a:ext cx="1566015" cy="59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8747" y="5467754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DRAM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5" idx="2"/>
            <a:endCxn id="11" idx="0"/>
          </p:cNvCxnSpPr>
          <p:nvPr/>
        </p:nvCxnSpPr>
        <p:spPr>
          <a:xfrm flipH="1">
            <a:off x="7015162" y="4833905"/>
            <a:ext cx="1" cy="6338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6411" y="50259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DDR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8372" y="361905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CSI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16482"/>
          <a:stretch/>
        </p:blipFill>
        <p:spPr>
          <a:xfrm>
            <a:off x="2201486" y="2414683"/>
            <a:ext cx="648424" cy="84286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1565283" y="2358189"/>
            <a:ext cx="4857782" cy="20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00156" y="2381339"/>
            <a:ext cx="2424819" cy="10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3250" y="1933575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78167" y="1895769"/>
            <a:ext cx="10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43250" y="25717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78167" y="2466784"/>
            <a:ext cx="124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system: How many cameras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089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Depends on field of view of camera lens</a:t>
            </a:r>
          </a:p>
          <a:p>
            <a:pPr lvl="1"/>
            <a:r>
              <a:rPr lang="en-US" dirty="0" smtClean="0"/>
              <a:t>We use wide field of view lens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and 6 cameras</a:t>
            </a:r>
          </a:p>
          <a:p>
            <a:r>
              <a:rPr lang="en-US" dirty="0" smtClean="0"/>
              <a:t>Minimum distance b/w scene objects and camera</a:t>
            </a:r>
          </a:p>
          <a:p>
            <a:r>
              <a:rPr lang="en-US" dirty="0"/>
              <a:t>Size of </a:t>
            </a:r>
            <a:r>
              <a:rPr lang="en-US" dirty="0" smtClean="0"/>
              <a:t>camera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58" y="1637989"/>
            <a:ext cx="2595855" cy="1591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219189" y="4424341"/>
            <a:ext cx="577238" cy="73034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709" r="5520" b="5603"/>
          <a:stretch/>
        </p:blipFill>
        <p:spPr>
          <a:xfrm>
            <a:off x="4358473" y="3659275"/>
            <a:ext cx="2478869" cy="2292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0311"/>
          <a:stretch/>
        </p:blipFill>
        <p:spPr>
          <a:xfrm>
            <a:off x="7651975" y="3549441"/>
            <a:ext cx="1490662" cy="240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74712" y="2241341"/>
            <a:ext cx="201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Typ. Mobile Cameras</a:t>
            </a:r>
          </a:p>
          <a:p>
            <a:r>
              <a:rPr lang="en-US" sz="1600" b="1" dirty="0"/>
              <a:t>6</a:t>
            </a:r>
            <a:r>
              <a:rPr lang="en-US" sz="1600" b="1" dirty="0" smtClean="0"/>
              <a:t>0º FOV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957270" y="4426425"/>
            <a:ext cx="237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Fisheye Cameras</a:t>
            </a:r>
          </a:p>
          <a:p>
            <a:r>
              <a:rPr lang="en-US" b="1" dirty="0" smtClean="0"/>
              <a:t>140º FOV to 210º </a:t>
            </a:r>
            <a:r>
              <a:rPr lang="en-US" b="1" dirty="0"/>
              <a:t>FOV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Sub-System: CPU/GPU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system:</a:t>
            </a:r>
          </a:p>
          <a:p>
            <a:pPr lvl="1"/>
            <a:r>
              <a:rPr lang="en-US" dirty="0" smtClean="0"/>
              <a:t>Quad core ARM A57 </a:t>
            </a:r>
          </a:p>
          <a:p>
            <a:pPr lvl="1"/>
            <a:r>
              <a:rPr lang="en-US" dirty="0" smtClean="0"/>
              <a:t>8 GB DRAM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92" y="1825625"/>
            <a:ext cx="4085254" cy="408525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6" y="3474791"/>
            <a:ext cx="5108742" cy="178410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1795549">
            <a:off x="3264021" y="3145418"/>
            <a:ext cx="2199297" cy="2260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7" idx="6"/>
          </p:cNvCxnSpPr>
          <p:nvPr/>
        </p:nvCxnSpPr>
        <p:spPr>
          <a:xfrm flipH="1">
            <a:off x="5316704" y="3474791"/>
            <a:ext cx="2552678" cy="134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in the System: CSI and DDR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40" y="1690688"/>
            <a:ext cx="5108742" cy="1784103"/>
          </a:xfrm>
          <a:prstGeom prst="rect">
            <a:avLst/>
          </a:prstGeom>
        </p:spPr>
      </p:pic>
      <p:pic>
        <p:nvPicPr>
          <p:cNvPr id="18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20" y="3345053"/>
            <a:ext cx="3845802" cy="258782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695324" y="1555750"/>
            <a:ext cx="3938889" cy="1255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8" idx="1"/>
            <a:endCxn id="20" idx="4"/>
          </p:cNvCxnSpPr>
          <p:nvPr/>
        </p:nvCxnSpPr>
        <p:spPr>
          <a:xfrm flipH="1" flipV="1">
            <a:off x="2664769" y="2810755"/>
            <a:ext cx="3472151" cy="182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72700" y="5009552"/>
            <a:ext cx="159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Jetson Camera Interface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81550" cy="4351338"/>
          </a:xfrm>
        </p:spPr>
        <p:txBody>
          <a:bodyPr/>
          <a:lstStyle/>
          <a:p>
            <a:r>
              <a:rPr lang="en-US" dirty="0" smtClean="0">
                <a:cs typeface="Calibri"/>
              </a:rPr>
              <a:t>Hardware:</a:t>
            </a:r>
          </a:p>
          <a:p>
            <a:pPr lvl="1"/>
            <a:r>
              <a:rPr lang="en-US" dirty="0" smtClean="0">
                <a:cs typeface="Calibri"/>
              </a:rPr>
              <a:t>Six Sony </a:t>
            </a:r>
            <a:r>
              <a:rPr lang="en-US" dirty="0">
                <a:cs typeface="Calibri"/>
              </a:rPr>
              <a:t>IMX 274 </a:t>
            </a:r>
            <a:r>
              <a:rPr lang="en-US" dirty="0" smtClean="0">
                <a:cs typeface="Calibri"/>
              </a:rPr>
              <a:t> Cameras, wide fisheye lens</a:t>
            </a:r>
          </a:p>
          <a:p>
            <a:pPr lvl="1"/>
            <a:r>
              <a:rPr lang="en-US" dirty="0" err="1" smtClean="0">
                <a:cs typeface="Calibri"/>
              </a:rPr>
              <a:t>Nvidia</a:t>
            </a:r>
            <a:r>
              <a:rPr lang="en-US" dirty="0" smtClean="0">
                <a:cs typeface="Calibri"/>
              </a:rPr>
              <a:t> Jetson TX2</a:t>
            </a:r>
          </a:p>
          <a:p>
            <a:pPr lvl="2"/>
            <a:r>
              <a:rPr lang="en-US" dirty="0">
                <a:cs typeface="Calibri"/>
              </a:rPr>
              <a:t>ARM A57 quad core processor</a:t>
            </a:r>
          </a:p>
          <a:p>
            <a:pPr lvl="2"/>
            <a:r>
              <a:rPr lang="en-US" dirty="0">
                <a:cs typeface="Calibri"/>
              </a:rPr>
              <a:t>Dual ISP with 1200 Million pixels/sec </a:t>
            </a:r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Software: </a:t>
            </a:r>
          </a:p>
          <a:p>
            <a:pPr lvl="1"/>
            <a:r>
              <a:rPr lang="en-US" dirty="0" smtClean="0">
                <a:cs typeface="Calibri"/>
              </a:rPr>
              <a:t>Ubuntu </a:t>
            </a:r>
            <a:r>
              <a:rPr lang="en-US" dirty="0">
                <a:cs typeface="Calibri"/>
              </a:rPr>
              <a:t>16.04 </a:t>
            </a:r>
            <a:r>
              <a:rPr lang="en-US" dirty="0" smtClean="0">
                <a:cs typeface="Calibri"/>
              </a:rPr>
              <a:t>LTS</a:t>
            </a:r>
          </a:p>
          <a:p>
            <a:pPr lvl="1"/>
            <a:r>
              <a:rPr lang="en-US" dirty="0" err="1" smtClean="0">
                <a:cs typeface="Calibri"/>
              </a:rPr>
              <a:t>c++</a:t>
            </a:r>
            <a:r>
              <a:rPr lang="en-US" dirty="0" smtClean="0">
                <a:cs typeface="Calibri"/>
              </a:rPr>
              <a:t>, </a:t>
            </a:r>
            <a:r>
              <a:rPr lang="en-US" dirty="0" err="1" smtClean="0">
                <a:cs typeface="Calibri"/>
              </a:rPr>
              <a:t>openCV</a:t>
            </a:r>
            <a:endParaRPr lang="en-US" dirty="0">
              <a:cs typeface="Calibri"/>
            </a:endParaRPr>
          </a:p>
          <a:p>
            <a:pPr lvl="1"/>
            <a:r>
              <a:rPr lang="en-US" dirty="0" smtClean="0">
                <a:cs typeface="Calibri"/>
              </a:rPr>
              <a:t>Facebook surround 360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t="3931" b="5450"/>
          <a:stretch/>
        </p:blipFill>
        <p:spPr>
          <a:xfrm>
            <a:off x="6254016" y="1616992"/>
            <a:ext cx="2995735" cy="3962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8501" y="2089016"/>
            <a:ext cx="18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IMX274 cameras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91094" y="3413526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CSI Interface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05369" y="4852899"/>
            <a:ext cx="123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Jetson TX2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905875" y="2458348"/>
            <a:ext cx="1281914" cy="211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</p:cNvCxnSpPr>
          <p:nvPr/>
        </p:nvCxnSpPr>
        <p:spPr>
          <a:xfrm flipH="1">
            <a:off x="8152913" y="3598192"/>
            <a:ext cx="1238181" cy="96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</p:cNvCxnSpPr>
          <p:nvPr/>
        </p:nvCxnSpPr>
        <p:spPr>
          <a:xfrm flipH="1">
            <a:off x="8486775" y="5037565"/>
            <a:ext cx="818594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19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97969" y="3824850"/>
            <a:ext cx="2348864" cy="40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46833" y="404416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Proliferation of VR in different applications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2355" y="5264639"/>
            <a:ext cx="40641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Remote Robotic Vision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>
          <a:xfrm>
            <a:off x="1348729" y="1777091"/>
            <a:ext cx="4291442" cy="326090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9"/>
          <a:stretch/>
        </p:blipFill>
        <p:spPr>
          <a:xfrm>
            <a:off x="6499251" y="1777090"/>
            <a:ext cx="4385625" cy="3260901"/>
          </a:xfrm>
        </p:spPr>
      </p:pic>
      <p:sp>
        <p:nvSpPr>
          <p:cNvPr id="7" name="TextBox 6"/>
          <p:cNvSpPr txBox="1"/>
          <p:nvPr/>
        </p:nvSpPr>
        <p:spPr>
          <a:xfrm>
            <a:off x="6795494" y="5207971"/>
            <a:ext cx="287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VR tour to Mars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</a:t>
            </a:r>
            <a:r>
              <a:rPr lang="en-US" dirty="0"/>
              <a:t>and outputs of </a:t>
            </a:r>
            <a:r>
              <a:rPr lang="en-US" dirty="0" smtClean="0"/>
              <a:t>the system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t="20715" r="16712" b="21263"/>
          <a:stretch/>
        </p:blipFill>
        <p:spPr>
          <a:xfrm rot="5400000">
            <a:off x="2218213" y="2838780"/>
            <a:ext cx="1571982" cy="169123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3"/>
          <a:stretch/>
        </p:blipFill>
        <p:spPr>
          <a:xfrm>
            <a:off x="6658625" y="1817475"/>
            <a:ext cx="4646065" cy="1064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69853" y="3088209"/>
            <a:ext cx="1565059" cy="873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6" t="49075"/>
          <a:stretch/>
        </p:blipFill>
        <p:spPr>
          <a:xfrm>
            <a:off x="1355497" y="4641533"/>
            <a:ext cx="1554013" cy="8774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49479" r="34449"/>
          <a:stretch/>
        </p:blipFill>
        <p:spPr>
          <a:xfrm>
            <a:off x="3491461" y="4621359"/>
            <a:ext cx="1564169" cy="9218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7" r="67018"/>
          <a:stretch/>
        </p:blipFill>
        <p:spPr>
          <a:xfrm>
            <a:off x="4053972" y="3098174"/>
            <a:ext cx="1545742" cy="863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b="48308"/>
          <a:stretch/>
        </p:blipFill>
        <p:spPr>
          <a:xfrm>
            <a:off x="3516745" y="1829947"/>
            <a:ext cx="1641620" cy="947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5" r="32895" b="47861"/>
          <a:stretch/>
        </p:blipFill>
        <p:spPr>
          <a:xfrm>
            <a:off x="1355497" y="1829946"/>
            <a:ext cx="1599688" cy="937663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1"/>
          <a:stretch/>
        </p:blipFill>
        <p:spPr>
          <a:xfrm>
            <a:off x="6707735" y="3250420"/>
            <a:ext cx="4646065" cy="10379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67257" y="1472841"/>
            <a:ext cx="93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Left Eye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67257" y="2882360"/>
            <a:ext cx="106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Right Eye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25" y="4703014"/>
            <a:ext cx="2637532" cy="14836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97" y="4834882"/>
            <a:ext cx="1226351" cy="911990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>
          <a:xfrm>
            <a:off x="5369498" y="1657507"/>
            <a:ext cx="668698" cy="4146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127586" y="4381388"/>
            <a:ext cx="294774" cy="22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9523590" y="5290877"/>
            <a:ext cx="628073" cy="324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of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Building a prototype</a:t>
            </a:r>
          </a:p>
          <a:p>
            <a:endParaRPr lang="en-US" dirty="0"/>
          </a:p>
          <a:p>
            <a:r>
              <a:rPr lang="en-US" sz="3200" b="1" dirty="0" smtClean="0">
                <a:solidFill>
                  <a:srgbClr val="00B050"/>
                </a:solidFill>
              </a:rPr>
              <a:t>Characterization</a:t>
            </a:r>
          </a:p>
          <a:p>
            <a:endParaRPr lang="en-US" dirty="0"/>
          </a:p>
          <a:p>
            <a:r>
              <a:rPr lang="en-US" sz="3200" dirty="0" smtClean="0"/>
              <a:t>Proposed optimizations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power consumption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Redundant </a:t>
            </a:r>
            <a:r>
              <a:rPr lang="en-US" dirty="0" smtClean="0"/>
              <a:t>capture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High data rates across interfaces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Redundant computations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Huge memory footprint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processing latency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Sequential execution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992938" y="2333625"/>
            <a:ext cx="707900" cy="1056120"/>
          </a:xfrm>
          <a:prstGeom prst="rightBrace">
            <a:avLst>
              <a:gd name="adj1" fmla="val 8333"/>
              <a:gd name="adj2" fmla="val 429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992938" y="3524682"/>
            <a:ext cx="745998" cy="21617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240" y="2788458"/>
            <a:ext cx="3972824" cy="20442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9158" y="280642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0337" y="4648015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/>
              <a:t>1a) </a:t>
            </a:r>
            <a:r>
              <a:rPr lang="en-US" dirty="0" smtClean="0"/>
              <a:t>Redundant Capture</a:t>
            </a:r>
            <a:endParaRPr lang="en-US" dirty="0"/>
          </a:p>
        </p:txBody>
      </p:sp>
      <p:pic>
        <p:nvPicPr>
          <p:cNvPr id="32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30"/>
          <a:stretch/>
        </p:blipFill>
        <p:spPr>
          <a:xfrm>
            <a:off x="1000125" y="2673850"/>
            <a:ext cx="6491119" cy="214032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702006" y="275118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~500 </a:t>
            </a:r>
            <a:r>
              <a:rPr lang="en-US" b="1" dirty="0" err="1">
                <a:solidFill>
                  <a:srgbClr val="FF0000"/>
                </a:solidFill>
              </a:rPr>
              <a:t>mW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per camera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Donut 47"/>
          <p:cNvSpPr/>
          <p:nvPr/>
        </p:nvSpPr>
        <p:spPr>
          <a:xfrm>
            <a:off x="702006" y="3120515"/>
            <a:ext cx="2050718" cy="816711"/>
          </a:xfrm>
          <a:prstGeom prst="donut">
            <a:avLst>
              <a:gd name="adj" fmla="val 13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37230" y="2590800"/>
            <a:ext cx="3616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Cameras  process frames even when the scene is not changing.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22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3"/>
          <p:cNvPicPr>
            <a:picLocks noChangeAspect="1"/>
          </p:cNvPicPr>
          <p:nvPr/>
        </p:nvPicPr>
        <p:blipFill rotWithShape="1">
          <a:blip r:embed="rId2"/>
          <a:srcRect b="2130"/>
          <a:stretch/>
        </p:blipFill>
        <p:spPr>
          <a:xfrm>
            <a:off x="7058026" y="2380703"/>
            <a:ext cx="5088180" cy="1677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(1b) </a:t>
            </a:r>
            <a:r>
              <a:rPr lang="en-US" dirty="0"/>
              <a:t>Underutilized Capture </a:t>
            </a:r>
            <a:r>
              <a:rPr lang="en-US" dirty="0" smtClean="0"/>
              <a:t>Pipeline can cost energy efficiency per pixel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152992" y="4196421"/>
            <a:ext cx="3658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Total Energy = Static + Dynamic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Underutilized Resources can cost static energy. 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942"/>
            <a:ext cx="5991154" cy="3699983"/>
          </a:xfrm>
        </p:spPr>
      </p:pic>
    </p:spTree>
    <p:extLst>
      <p:ext uri="{BB962C8B-B14F-4D97-AF65-F5344CB8AC3E}">
        <p14:creationId xmlns:p14="http://schemas.microsoft.com/office/powerpoint/2010/main" val="400968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High interface data rates are expensive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0875"/>
            <a:ext cx="5427453" cy="335597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220075" y="2581275"/>
            <a:ext cx="20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34% of total power</a:t>
            </a:r>
            <a:endParaRPr lang="en-US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79" y="3164755"/>
            <a:ext cx="4499636" cy="1826168"/>
          </a:xfrm>
          <a:prstGeom prst="rect">
            <a:avLst/>
          </a:prstGeom>
        </p:spPr>
      </p:pic>
      <p:sp>
        <p:nvSpPr>
          <p:cNvPr id="54" name="Donut 53"/>
          <p:cNvSpPr/>
          <p:nvPr/>
        </p:nvSpPr>
        <p:spPr>
          <a:xfrm>
            <a:off x="7626681" y="3324225"/>
            <a:ext cx="917244" cy="371491"/>
          </a:xfrm>
          <a:prstGeom prst="donut">
            <a:avLst>
              <a:gd name="adj" fmla="val 1301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Donut 54"/>
          <p:cNvSpPr/>
          <p:nvPr/>
        </p:nvSpPr>
        <p:spPr>
          <a:xfrm>
            <a:off x="9429750" y="3841194"/>
            <a:ext cx="647700" cy="773553"/>
          </a:xfrm>
          <a:prstGeom prst="donut">
            <a:avLst>
              <a:gd name="adj" fmla="val 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Donut 58"/>
          <p:cNvSpPr/>
          <p:nvPr/>
        </p:nvSpPr>
        <p:spPr>
          <a:xfrm>
            <a:off x="532973" y="2754027"/>
            <a:ext cx="1019601" cy="410728"/>
          </a:xfrm>
          <a:prstGeom prst="donut">
            <a:avLst>
              <a:gd name="adj" fmla="val 13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Donut 59"/>
          <p:cNvSpPr/>
          <p:nvPr/>
        </p:nvSpPr>
        <p:spPr>
          <a:xfrm>
            <a:off x="5627265" y="4196122"/>
            <a:ext cx="1019601" cy="410728"/>
          </a:xfrm>
          <a:prstGeom prst="donut">
            <a:avLst>
              <a:gd name="adj" fmla="val 1301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(3) Redundant computations</a:t>
            </a:r>
            <a:endParaRPr lang="en-US" dirty="0"/>
          </a:p>
        </p:txBody>
      </p:sp>
      <p:sp>
        <p:nvSpPr>
          <p:cNvPr id="46" name="Content Placeholder 4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computation is done on all the pixels of all the frames.</a:t>
            </a:r>
          </a:p>
          <a:p>
            <a:r>
              <a:rPr lang="en-US" dirty="0" smtClean="0"/>
              <a:t>No reuse of previous results.</a:t>
            </a:r>
          </a:p>
        </p:txBody>
      </p:sp>
      <p:pic>
        <p:nvPicPr>
          <p:cNvPr id="47" name="Content Placeholder 4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0612" y="2069306"/>
            <a:ext cx="4676775" cy="24574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18" y="3580755"/>
            <a:ext cx="3283600" cy="202413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46638" y="4905374"/>
            <a:ext cx="462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~100’s of million operations per output frame</a:t>
            </a:r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(4) Under-optimized data abstractions across subsystems increases memory footprint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08" y="2314573"/>
            <a:ext cx="7720013" cy="31651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94330" y="3114964"/>
            <a:ext cx="1949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388MB</a:t>
            </a:r>
            <a:r>
              <a:rPr lang="en-US" b="1" dirty="0" smtClean="0"/>
              <a:t> </a:t>
            </a:r>
            <a:r>
              <a:rPr lang="en-US" dirty="0"/>
              <a:t> </a:t>
            </a:r>
            <a:r>
              <a:rPr lang="en-US" dirty="0" smtClean="0"/>
              <a:t>of data used for optical flow step.</a:t>
            </a:r>
          </a:p>
          <a:p>
            <a:endParaRPr lang="en-US" dirty="0"/>
          </a:p>
          <a:p>
            <a:r>
              <a:rPr lang="en-US" dirty="0" smtClean="0"/>
              <a:t>Data format is single precision.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power consumption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Redundant </a:t>
            </a:r>
            <a:r>
              <a:rPr lang="en-US" dirty="0" smtClean="0"/>
              <a:t>capture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High data rates across interfaces</a:t>
            </a:r>
          </a:p>
          <a:p>
            <a:pPr marL="914400" lvl="2" indent="0">
              <a:buNone/>
            </a:pPr>
            <a:r>
              <a:rPr lang="en-US" dirty="0"/>
              <a:t>4K @ 60 </a:t>
            </a:r>
            <a:r>
              <a:rPr lang="en-US" dirty="0" smtClean="0"/>
              <a:t>fps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Underutilized capture 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Redundant computations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Huge memory footprint (240 MB)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High processing latency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Sequential execution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992938" y="2333625"/>
            <a:ext cx="707900" cy="1352550"/>
          </a:xfrm>
          <a:prstGeom prst="rightBrace">
            <a:avLst>
              <a:gd name="adj1" fmla="val 8333"/>
              <a:gd name="adj2" fmla="val 429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992938" y="3821112"/>
            <a:ext cx="745998" cy="1865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240" y="3175759"/>
            <a:ext cx="3972824" cy="20442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5698" y="255242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2239" y="4386817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(1) Sequential execution of computation across frames 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9188966"/>
              </p:ext>
            </p:extLst>
          </p:nvPr>
        </p:nvGraphicFramePr>
        <p:xfrm>
          <a:off x="6286500" y="3187700"/>
          <a:ext cx="3454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78192256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008003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Sequential</a:t>
                      </a:r>
                      <a:r>
                        <a:rPr lang="en-US" baseline="0" dirty="0" smtClean="0"/>
                        <a:t> Execution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59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5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949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382085"/>
                  </a:ext>
                </a:extLst>
              </a:tr>
            </a:tbl>
          </a:graphicData>
        </a:graphic>
      </p:graphicFrame>
      <p:pic>
        <p:nvPicPr>
          <p:cNvPr id="8" name="Content Placeholder 4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0612" y="2772569"/>
            <a:ext cx="4676775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05575" y="2077244"/>
            <a:ext cx="319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implementation will take </a:t>
            </a:r>
            <a:r>
              <a:rPr lang="en-US" b="1" dirty="0" smtClean="0"/>
              <a:t>24 sec</a:t>
            </a:r>
            <a:r>
              <a:rPr lang="en-US" dirty="0" smtClean="0"/>
              <a:t> to generate each output frame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Proliferation of VR in different applications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85" y="1658839"/>
            <a:ext cx="5355905" cy="2924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8035" y="5024774"/>
            <a:ext cx="486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Watching a soccer match in VR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639579"/>
            <a:ext cx="2719755" cy="29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of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Building a prototype</a:t>
            </a:r>
          </a:p>
          <a:p>
            <a:endParaRPr lang="en-US" dirty="0"/>
          </a:p>
          <a:p>
            <a:r>
              <a:rPr lang="en-US" sz="3200" dirty="0" smtClean="0"/>
              <a:t>Characterization</a:t>
            </a:r>
          </a:p>
          <a:p>
            <a:endParaRPr lang="en-US" dirty="0"/>
          </a:p>
          <a:p>
            <a:r>
              <a:rPr lang="en-US" sz="3200" b="1" dirty="0" smtClean="0">
                <a:solidFill>
                  <a:srgbClr val="00B050"/>
                </a:solidFill>
              </a:rPr>
              <a:t>Proposed optimizations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9846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Low power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Reducing </a:t>
            </a:r>
            <a:r>
              <a:rPr lang="en-US" dirty="0" smtClean="0"/>
              <a:t>power of sensor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Spatial-temporal data reuse to minimize redundant computations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B050"/>
                </a:solidFill>
              </a:rPr>
              <a:t>Low latency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Pipelined </a:t>
            </a:r>
            <a:r>
              <a:rPr lang="en-US" dirty="0" smtClean="0"/>
              <a:t>execution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Parallelize execution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31</a:t>
            </a:fld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6031036" y="2103991"/>
            <a:ext cx="707900" cy="1352550"/>
          </a:xfrm>
          <a:prstGeom prst="rightBrace">
            <a:avLst>
              <a:gd name="adj1" fmla="val 8333"/>
              <a:gd name="adj2" fmla="val 429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992938" y="3869844"/>
            <a:ext cx="745998" cy="2179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58" y="2657013"/>
            <a:ext cx="4405154" cy="2266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2061" y="235336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5142" y="4397584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8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(</a:t>
            </a:r>
            <a:r>
              <a:rPr lang="en-US" sz="4000" dirty="0" smtClean="0"/>
              <a:t>1a) </a:t>
            </a:r>
            <a:r>
              <a:rPr lang="en-US" sz="4000" dirty="0" smtClean="0"/>
              <a:t>Reducing </a:t>
            </a:r>
            <a:r>
              <a:rPr lang="en-US" sz="4000" dirty="0"/>
              <a:t>redundant ADC conversions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2907061" y="1825625"/>
            <a:ext cx="2663449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059461" y="1978025"/>
            <a:ext cx="2663449" cy="1485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211861" y="2130425"/>
            <a:ext cx="2663449" cy="148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364261" y="2282825"/>
            <a:ext cx="2663449" cy="148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516661" y="2435225"/>
            <a:ext cx="2663449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669061" y="2587625"/>
            <a:ext cx="2663449" cy="148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4619786" y="3378160"/>
            <a:ext cx="2663449" cy="1485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89862" y="5317931"/>
            <a:ext cx="419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Temporal frames are similar!!</a:t>
            </a:r>
          </a:p>
          <a:p>
            <a:r>
              <a:rPr lang="en-US" dirty="0" smtClean="0"/>
              <a:t>Cut down on Analog </a:t>
            </a:r>
            <a:r>
              <a:rPr lang="en-US" dirty="0"/>
              <a:t> </a:t>
            </a:r>
            <a:r>
              <a:rPr lang="en-US" dirty="0" smtClean="0"/>
              <a:t>to Digital conversions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91185" y="504507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17288" y="341965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0026" y="36721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65359" y="388343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24529" y="415619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03115" y="3230070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</a:p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1a) </a:t>
            </a:r>
            <a:r>
              <a:rPr lang="en-US" dirty="0"/>
              <a:t>Reducing redundant ADC Conversions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938" y="1585913"/>
            <a:ext cx="4697537" cy="387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6"/>
          <a:stretch/>
        </p:blipFill>
        <p:spPr>
          <a:xfrm flipH="1">
            <a:off x="3295648" y="5375304"/>
            <a:ext cx="552451" cy="681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5212" y="4371092"/>
            <a:ext cx="191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1011</a:t>
            </a:r>
            <a:r>
              <a:rPr lang="en-US" sz="2800" b="1" dirty="0" smtClean="0">
                <a:solidFill>
                  <a:srgbClr val="FF0000"/>
                </a:solidFill>
              </a:rPr>
              <a:t>01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1011</a:t>
            </a:r>
            <a:r>
              <a:rPr lang="en-US" sz="2800" b="1" dirty="0" smtClean="0">
                <a:solidFill>
                  <a:srgbClr val="FF0000"/>
                </a:solidFill>
              </a:rPr>
              <a:t>10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1011</a:t>
            </a:r>
            <a:r>
              <a:rPr lang="en-US" sz="2800" b="1" dirty="0" smtClean="0">
                <a:solidFill>
                  <a:srgbClr val="FF0000"/>
                </a:solidFill>
              </a:rPr>
              <a:t>11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50" y="2124075"/>
            <a:ext cx="322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usually see bit changes only in the </a:t>
            </a:r>
            <a:r>
              <a:rPr lang="en-US" b="1" dirty="0" smtClean="0">
                <a:solidFill>
                  <a:srgbClr val="FF0000"/>
                </a:solidFill>
              </a:rPr>
              <a:t>lower order bits.</a:t>
            </a:r>
          </a:p>
          <a:p>
            <a:endParaRPr lang="en-US" dirty="0"/>
          </a:p>
          <a:p>
            <a:r>
              <a:rPr lang="en-US" dirty="0" smtClean="0"/>
              <a:t>Corresponding bits in previous frame bits can be used to guess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higher order bits.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1a) </a:t>
            </a:r>
            <a:r>
              <a:rPr lang="en-US" dirty="0"/>
              <a:t>Reducing redundant ADC Conversions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7938" y="1585913"/>
            <a:ext cx="1670192" cy="1376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5" b="45752"/>
          <a:stretch/>
        </p:blipFill>
        <p:spPr>
          <a:xfrm>
            <a:off x="1007938" y="3573756"/>
            <a:ext cx="953574" cy="1085370"/>
          </a:xfrm>
          <a:prstGeom prst="rect">
            <a:avLst/>
          </a:prstGeom>
        </p:spPr>
      </p:pic>
      <p:cxnSp>
        <p:nvCxnSpPr>
          <p:cNvPr id="8" name="Connector: Elbow 429"/>
          <p:cNvCxnSpPr>
            <a:cxnSpLocks/>
            <a:stCxn id="9" idx="3"/>
          </p:cNvCxnSpPr>
          <p:nvPr/>
        </p:nvCxnSpPr>
        <p:spPr>
          <a:xfrm flipV="1">
            <a:off x="4219008" y="4831197"/>
            <a:ext cx="304666" cy="59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66178" y="4550277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ADC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0" name="Connector: Elbow 429"/>
          <p:cNvCxnSpPr>
            <a:cxnSpLocks/>
            <a:endCxn id="9" idx="1"/>
          </p:cNvCxnSpPr>
          <p:nvPr/>
        </p:nvCxnSpPr>
        <p:spPr>
          <a:xfrm flipV="1">
            <a:off x="1961512" y="4831787"/>
            <a:ext cx="304666" cy="24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9" b="40428"/>
          <a:stretch/>
        </p:blipFill>
        <p:spPr>
          <a:xfrm>
            <a:off x="4357856" y="3592616"/>
            <a:ext cx="1053051" cy="1066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85912"/>
            <a:ext cx="4784437" cy="39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(1b) </a:t>
            </a:r>
            <a:r>
              <a:rPr lang="en-US" dirty="0" smtClean="0"/>
              <a:t>Near-sensor compression reduces CSI interface power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566" y="1775044"/>
            <a:ext cx="3078798" cy="10471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03566" y="2843201"/>
            <a:ext cx="4619625" cy="14941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Connector: Elbow 429"/>
          <p:cNvCxnSpPr>
            <a:cxnSpLocks/>
            <a:stCxn id="6" idx="3"/>
            <a:endCxn id="7" idx="1"/>
          </p:cNvCxnSpPr>
          <p:nvPr/>
        </p:nvCxnSpPr>
        <p:spPr>
          <a:xfrm flipV="1">
            <a:off x="6498372" y="3501385"/>
            <a:ext cx="304666" cy="59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45542" y="3220465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ISP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3038" y="3219875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CPU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697" y="3219875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Camera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Connector: Elbow 429"/>
          <p:cNvCxnSpPr>
            <a:cxnSpLocks/>
            <a:stCxn id="8" idx="3"/>
            <a:endCxn id="6" idx="1"/>
          </p:cNvCxnSpPr>
          <p:nvPr/>
        </p:nvCxnSpPr>
        <p:spPr>
          <a:xfrm>
            <a:off x="2979527" y="3501385"/>
            <a:ext cx="1566015" cy="59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36964" y="5336083"/>
            <a:ext cx="1952830" cy="5630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577" tIns="0" rIns="44577" bIns="22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DRAM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4" idx="2"/>
            <a:endCxn id="10" idx="0"/>
          </p:cNvCxnSpPr>
          <p:nvPr/>
        </p:nvCxnSpPr>
        <p:spPr>
          <a:xfrm>
            <a:off x="6613379" y="4337381"/>
            <a:ext cx="0" cy="9987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30912" y="458688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DDR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6588" y="312252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87034" y="4284589"/>
            <a:ext cx="3183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4.17 </a:t>
            </a:r>
            <a:r>
              <a:rPr lang="en-US" b="1" dirty="0" err="1" smtClean="0">
                <a:solidFill>
                  <a:srgbClr val="FF0000"/>
                </a:solidFill>
              </a:rPr>
              <a:t>Gbps</a:t>
            </a:r>
            <a:r>
              <a:rPr lang="en-US" b="1" dirty="0" smtClean="0">
                <a:solidFill>
                  <a:srgbClr val="FF0000"/>
                </a:solidFill>
              </a:rPr>
              <a:t> 1.4 Watts 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to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~1.25 </a:t>
            </a:r>
            <a:r>
              <a:rPr lang="en-US" b="1" dirty="0" err="1" smtClean="0">
                <a:solidFill>
                  <a:srgbClr val="FF0000"/>
                </a:solidFill>
              </a:rPr>
              <a:t>Gbps</a:t>
            </a:r>
            <a:r>
              <a:rPr lang="en-US" b="1" dirty="0" smtClean="0">
                <a:solidFill>
                  <a:srgbClr val="FF0000"/>
                </a:solidFill>
              </a:rPr>
              <a:t> 0.4 Watt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79453" y="1822956"/>
            <a:ext cx="3024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Region based histogram in ISP can be used for encoding sensor data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21957" y="2853083"/>
            <a:ext cx="321008" cy="36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6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(1b) </a:t>
            </a:r>
            <a:r>
              <a:rPr lang="en-US" dirty="0" smtClean="0"/>
              <a:t>Near-sensor </a:t>
            </a:r>
            <a:r>
              <a:rPr lang="en-US" dirty="0"/>
              <a:t>compression increases the scalability to higher resolution and framerate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859866"/>
            <a:ext cx="6505576" cy="4022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8276" y="325755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can reduces 70% of communication traffic from sensor to Processing unit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3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(a) Improving data abstractions across subsystems reduces data requirement.</a:t>
            </a:r>
            <a:endParaRPr lang="en-US" dirty="0"/>
          </a:p>
        </p:txBody>
      </p:sp>
      <p:pic>
        <p:nvPicPr>
          <p:cNvPr id="4" name="Content Placeholder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91" y="2184690"/>
            <a:ext cx="4519221" cy="237466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72763" y="2184690"/>
            <a:ext cx="5675674" cy="2326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4150" y="4670187"/>
            <a:ext cx="5342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Optical Flow stage loads current and previous frames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37</a:t>
            </a:fld>
            <a:endParaRPr lang="en-US"/>
          </a:p>
        </p:txBody>
      </p:sp>
      <p:sp>
        <p:nvSpPr>
          <p:cNvPr id="8" name="Donut 7"/>
          <p:cNvSpPr/>
          <p:nvPr/>
        </p:nvSpPr>
        <p:spPr>
          <a:xfrm>
            <a:off x="2826327" y="3048000"/>
            <a:ext cx="2476526" cy="600364"/>
          </a:xfrm>
          <a:prstGeom prst="donut">
            <a:avLst>
              <a:gd name="adj" fmla="val 205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0829" y="334817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Time=t, t-1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48457" y="337202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Time=t-1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72702" y="1823502"/>
            <a:ext cx="419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previous frame for motion detection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39848" y="3372021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Time=t, t-1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(b) Under optimized data flow leads to increased memory footprint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/>
          <a:srcRect b="2130"/>
          <a:stretch/>
        </p:blipFill>
        <p:spPr>
          <a:xfrm>
            <a:off x="969084" y="3056097"/>
            <a:ext cx="5232900" cy="1725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97" y="2069202"/>
            <a:ext cx="3586345" cy="2650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70" y="2087309"/>
            <a:ext cx="1406384" cy="11650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8490" y="5139748"/>
            <a:ext cx="669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Reusing  motion vectors from ISP stage, and reusing  optical flow buffer reduces data size from 388 MB to 157 MB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21255" y="323045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Time=t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0818" y="3271995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Time=t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04280" y="2387037"/>
            <a:ext cx="3004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Think Globally, Act </a:t>
            </a:r>
            <a:r>
              <a:rPr lang="en-US" sz="2000" b="1" dirty="0" smtClean="0">
                <a:solidFill>
                  <a:srgbClr val="00B050"/>
                </a:solidFill>
              </a:rPr>
              <a:t>Locally.</a:t>
            </a:r>
          </a:p>
        </p:txBody>
      </p:sp>
    </p:spTree>
    <p:extLst>
      <p:ext uri="{BB962C8B-B14F-4D97-AF65-F5344CB8AC3E}">
        <p14:creationId xmlns:p14="http://schemas.microsoft.com/office/powerpoint/2010/main" val="22117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9846" cy="4351338"/>
          </a:xfrm>
        </p:spPr>
        <p:txBody>
          <a:bodyPr/>
          <a:lstStyle/>
          <a:p>
            <a:r>
              <a:rPr lang="en-US" b="1" dirty="0" smtClean="0"/>
              <a:t>Low power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Reducing </a:t>
            </a:r>
            <a:r>
              <a:rPr lang="en-US" dirty="0" smtClean="0"/>
              <a:t>power of sensor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Spatial-temporal data reuse to minimize redundant computations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B050"/>
                </a:solidFill>
              </a:rPr>
              <a:t>Low latency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Pipelined </a:t>
            </a:r>
            <a:r>
              <a:rPr lang="en-US" dirty="0" smtClean="0"/>
              <a:t>execution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Parallelize execution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39</a:t>
            </a:fld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6031036" y="2103991"/>
            <a:ext cx="707900" cy="1352550"/>
          </a:xfrm>
          <a:prstGeom prst="rightBrace">
            <a:avLst>
              <a:gd name="adj1" fmla="val 8333"/>
              <a:gd name="adj2" fmla="val 429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992938" y="3869844"/>
            <a:ext cx="745998" cy="2179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58" y="2657013"/>
            <a:ext cx="4405154" cy="2266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2061" y="235336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5142" y="4397584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needs highly immersive experience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4" y="2930769"/>
            <a:ext cx="4337095" cy="247100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34" y="2801815"/>
            <a:ext cx="3976404" cy="2599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99669" y="2048991"/>
            <a:ext cx="1933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3D(depth)</a:t>
            </a:r>
          </a:p>
        </p:txBody>
      </p:sp>
    </p:spTree>
    <p:extLst>
      <p:ext uri="{BB962C8B-B14F-4D97-AF65-F5344CB8AC3E}">
        <p14:creationId xmlns:p14="http://schemas.microsoft.com/office/powerpoint/2010/main" val="14316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Pipelined execution of independent pyramids </a:t>
            </a:r>
            <a:r>
              <a:rPr lang="en-US" dirty="0" smtClean="0"/>
              <a:t>of optical flow reduce </a:t>
            </a:r>
            <a:r>
              <a:rPr lang="en-US" dirty="0"/>
              <a:t>latency</a:t>
            </a:r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84" y="2685786"/>
            <a:ext cx="5262372" cy="24065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685786"/>
            <a:ext cx="4676775" cy="2457450"/>
          </a:xfrm>
          <a:prstGeom prst="rect">
            <a:avLst/>
          </a:prstGeom>
        </p:spPr>
      </p:pic>
      <p:sp>
        <p:nvSpPr>
          <p:cNvPr id="9" name="Content Placeholder 8"/>
          <p:cNvSpPr txBox="1">
            <a:spLocks noGrp="1"/>
          </p:cNvSpPr>
          <p:nvPr>
            <p:ph sz="half" idx="1"/>
          </p:nvPr>
        </p:nvSpPr>
        <p:spPr>
          <a:xfrm>
            <a:off x="942109" y="2132837"/>
            <a:ext cx="672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 smtClean="0"/>
              <a:t>Dense optical flow uses 70 % of total computation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96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Pipelined execution of independent pyramids of optical flow reduce latency</a:t>
            </a:r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84" y="2685786"/>
            <a:ext cx="5262372" cy="2406573"/>
          </a:xfrm>
        </p:spPr>
      </p:pic>
      <p:pic>
        <p:nvPicPr>
          <p:cNvPr id="6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FE509E-D8C5-4C27-8903-A8DBCC303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00036"/>
            <a:ext cx="5181600" cy="3202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8925" y="2114550"/>
            <a:ext cx="267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~0.5 sec  to  ~0.1 second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Parallelize </a:t>
            </a:r>
            <a:r>
              <a:rPr lang="en-US" dirty="0"/>
              <a:t>execution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36984143"/>
              </p:ext>
            </p:extLst>
          </p:nvPr>
        </p:nvGraphicFramePr>
        <p:xfrm>
          <a:off x="6248399" y="3168650"/>
          <a:ext cx="5105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8101044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14147393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744132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Impl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r>
                        <a:rPr lang="en-US" baseline="0" dirty="0" smtClean="0"/>
                        <a:t> Runtime</a:t>
                      </a:r>
                    </a:p>
                    <a:p>
                      <a:r>
                        <a:rPr lang="en-US" baseline="0" dirty="0" smtClean="0"/>
                        <a:t>(Normal)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FPGA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Impl</a:t>
                      </a:r>
                      <a:r>
                        <a:rPr lang="en-US" baseline="0" dirty="0" smtClean="0"/>
                        <a:t>. Approx.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2.89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~3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02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Optical</a:t>
                      </a:r>
                      <a:r>
                        <a:rPr lang="en-US" baseline="0" dirty="0" smtClean="0"/>
                        <a:t>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16.21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17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8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~4.5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026641"/>
                  </a:ext>
                </a:extLst>
              </a:tr>
            </a:tbl>
          </a:graphicData>
        </a:graphic>
      </p:graphicFrame>
      <p:pic>
        <p:nvPicPr>
          <p:cNvPr id="5" name="Content Placeholder 4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0612" y="2772569"/>
            <a:ext cx="4676775" cy="2457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78450" y="2355622"/>
            <a:ext cx="306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0.1  sec  to  17 </a:t>
            </a:r>
            <a:r>
              <a:rPr lang="en-US" sz="2800" b="1" dirty="0" err="1" smtClean="0"/>
              <a:t>ms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and </a:t>
            </a:r>
            <a:r>
              <a:rPr lang="en-US" dirty="0"/>
              <a:t>r</a:t>
            </a:r>
            <a:r>
              <a:rPr lang="en-US" dirty="0" smtClean="0"/>
              <a:t>euse data to save power and improve latency.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002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Optimize Capture Power</a:t>
            </a:r>
          </a:p>
          <a:p>
            <a:pPr lvl="1"/>
            <a:r>
              <a:rPr lang="en-US" dirty="0"/>
              <a:t>Sensor </a:t>
            </a:r>
            <a:r>
              <a:rPr lang="en-US" dirty="0" smtClean="0"/>
              <a:t>ADC</a:t>
            </a:r>
          </a:p>
          <a:p>
            <a:r>
              <a:rPr lang="en-US" dirty="0" smtClean="0"/>
              <a:t>Optimize Compute Power</a:t>
            </a:r>
          </a:p>
          <a:p>
            <a:pPr lvl="1"/>
            <a:r>
              <a:rPr lang="en-US" dirty="0" smtClean="0"/>
              <a:t>Data Reuse</a:t>
            </a:r>
          </a:p>
          <a:p>
            <a:pPr lvl="1"/>
            <a:r>
              <a:rPr lang="en-US" dirty="0" smtClean="0"/>
              <a:t>Data flow optimization</a:t>
            </a:r>
          </a:p>
          <a:p>
            <a:r>
              <a:rPr lang="en-US" dirty="0"/>
              <a:t>Latency</a:t>
            </a:r>
          </a:p>
          <a:p>
            <a:pPr lvl="1"/>
            <a:r>
              <a:rPr lang="en-US" dirty="0"/>
              <a:t>Pipelining </a:t>
            </a:r>
          </a:p>
          <a:p>
            <a:pPr lvl="1"/>
            <a:r>
              <a:rPr lang="en-US" dirty="0" smtClean="0"/>
              <a:t>Parallelize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26" y="1825625"/>
            <a:ext cx="6001575" cy="3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6349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VR content generation is an important research problem</a:t>
            </a:r>
            <a:endParaRPr lang="en-US" dirty="0"/>
          </a:p>
          <a:p>
            <a:r>
              <a:rPr lang="en-US" dirty="0"/>
              <a:t>Our characterization highlight the bottlenecks in sensor, interface, and processing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Closer integration of subsystems can help reduce and reuse data.</a:t>
            </a:r>
          </a:p>
          <a:p>
            <a:r>
              <a:rPr lang="en-US" dirty="0" smtClean="0"/>
              <a:t>Proposed solutions make a case for accelerator on edge.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t="3931" b="5450"/>
          <a:stretch/>
        </p:blipFill>
        <p:spPr>
          <a:xfrm>
            <a:off x="7569932" y="1423561"/>
            <a:ext cx="3376491" cy="446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ODS capture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Stereo Vision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2239169"/>
            <a:ext cx="7010400" cy="3524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br>
              <a:rPr lang="en-US" dirty="0" smtClean="0"/>
            </a:br>
            <a:r>
              <a:rPr lang="en-US" dirty="0" smtClean="0"/>
              <a:t>Binocular Vision and Viewing Circle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47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991386"/>
            <a:ext cx="4029075" cy="30371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20100" y="3651593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Binocular Vision/Stereo Vision needs two views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How ODS works? </a:t>
            </a:r>
            <a:endParaRPr lang="en-US" dirty="0"/>
          </a:p>
        </p:txBody>
      </p:sp>
      <p:pic>
        <p:nvPicPr>
          <p:cNvPr id="1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45" y="1364543"/>
            <a:ext cx="6394695" cy="469913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48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7" y="3045815"/>
            <a:ext cx="3685225" cy="27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How ODS works? Optical Flow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49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69904" y="3016858"/>
            <a:ext cx="409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Based on depth of each pixel</a:t>
            </a:r>
          </a:p>
          <a:p>
            <a:r>
              <a:rPr lang="en-US" sz="2400" b="1" dirty="0" smtClean="0"/>
              <a:t>Synthesize intermediate views</a:t>
            </a:r>
            <a:endParaRPr lang="en-US" sz="24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99138"/>
            <a:ext cx="5380025" cy="40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needs higher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 needs &gt;16k Resolution.</a:t>
            </a:r>
          </a:p>
          <a:p>
            <a:r>
              <a:rPr lang="en-US" b="1" dirty="0" smtClean="0"/>
              <a:t>4k </a:t>
            </a:r>
            <a:r>
              <a:rPr lang="en-US" b="1" dirty="0"/>
              <a:t>for VR </a:t>
            </a:r>
            <a:r>
              <a:rPr lang="en-US" b="1" dirty="0" smtClean="0"/>
              <a:t>is </a:t>
            </a:r>
            <a:r>
              <a:rPr lang="en-US" b="1" dirty="0"/>
              <a:t>like 144p </a:t>
            </a:r>
            <a:r>
              <a:rPr lang="en-US" b="1" dirty="0" smtClean="0"/>
              <a:t>for mobile</a:t>
            </a:r>
          </a:p>
          <a:p>
            <a:endParaRPr lang="en-US" dirty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13" y="2995427"/>
            <a:ext cx="5470447" cy="30771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10600" y="3816628"/>
            <a:ext cx="261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Pixelated view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4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Synthesis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53" t="18255" r="42550" b="5260"/>
          <a:stretch/>
        </p:blipFill>
        <p:spPr>
          <a:xfrm>
            <a:off x="1992923" y="1596903"/>
            <a:ext cx="4278923" cy="44671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623538" y="5615354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MegaStereo</a:t>
            </a:r>
            <a:r>
              <a:rPr lang="en-US" dirty="0" smtClean="0"/>
              <a:t>, CVPR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How ODS works</a:t>
            </a:r>
            <a:r>
              <a:rPr lang="en-US" dirty="0" smtClean="0"/>
              <a:t>? View Synthesis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033" t="1566" r="47397" b="4811"/>
          <a:stretch/>
        </p:blipFill>
        <p:spPr>
          <a:xfrm>
            <a:off x="591829" y="2134870"/>
            <a:ext cx="3628612" cy="29493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51</a:t>
            </a:fld>
            <a:endParaRPr lang="en-GB"/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 rotWithShape="1">
          <a:blip r:embed="rId2"/>
          <a:srcRect l="52005" t="1566" r="2485" b="4811"/>
          <a:stretch/>
        </p:blipFill>
        <p:spPr>
          <a:xfrm>
            <a:off x="4508877" y="2041722"/>
            <a:ext cx="3600357" cy="31875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3438109"/>
            <a:ext cx="2857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Instead of synthesizing all the viewpoints, we approximate the rays, thereby saving computations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2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is how we generate ODS Panoramas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t="20715" r="16712" b="21263"/>
          <a:stretch/>
        </p:blipFill>
        <p:spPr>
          <a:xfrm rot="5400000">
            <a:off x="2218213" y="2838780"/>
            <a:ext cx="1571982" cy="169123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52</a:t>
            </a:fld>
            <a:endParaRPr lang="en-GB"/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3"/>
          <a:stretch/>
        </p:blipFill>
        <p:spPr>
          <a:xfrm>
            <a:off x="6658625" y="1817475"/>
            <a:ext cx="4646065" cy="1064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69853" y="3088209"/>
            <a:ext cx="1565059" cy="873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6" t="49075"/>
          <a:stretch/>
        </p:blipFill>
        <p:spPr>
          <a:xfrm>
            <a:off x="1355497" y="4641533"/>
            <a:ext cx="1554013" cy="8774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49479" r="34449"/>
          <a:stretch/>
        </p:blipFill>
        <p:spPr>
          <a:xfrm>
            <a:off x="3491461" y="4621359"/>
            <a:ext cx="1564169" cy="9218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7" r="67018"/>
          <a:stretch/>
        </p:blipFill>
        <p:spPr>
          <a:xfrm>
            <a:off x="4053972" y="3098174"/>
            <a:ext cx="1545742" cy="863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b="48308"/>
          <a:stretch/>
        </p:blipFill>
        <p:spPr>
          <a:xfrm>
            <a:off x="3516745" y="1829947"/>
            <a:ext cx="1641620" cy="947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5" r="32895" b="47861"/>
          <a:stretch/>
        </p:blipFill>
        <p:spPr>
          <a:xfrm>
            <a:off x="1355497" y="1829946"/>
            <a:ext cx="1599688" cy="937663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1"/>
          <a:stretch/>
        </p:blipFill>
        <p:spPr>
          <a:xfrm>
            <a:off x="6707735" y="3250420"/>
            <a:ext cx="4646065" cy="10379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67257" y="1472841"/>
            <a:ext cx="93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Left Eye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67257" y="2882360"/>
            <a:ext cx="106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Right Eye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93" y="4703014"/>
            <a:ext cx="2838398" cy="15965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97" y="4834882"/>
            <a:ext cx="1226351" cy="911990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>
          <a:xfrm>
            <a:off x="5369498" y="1657507"/>
            <a:ext cx="668698" cy="4146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127586" y="4381388"/>
            <a:ext cx="294774" cy="22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9679708" y="5290877"/>
            <a:ext cx="628073" cy="324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Step1– Equirectangular Projection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19946" r="9302" b="27693"/>
          <a:stretch/>
        </p:blipFill>
        <p:spPr>
          <a:xfrm>
            <a:off x="646546" y="1690687"/>
            <a:ext cx="4544290" cy="169144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53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t="22626" r="14026" b="31852"/>
          <a:stretch/>
        </p:blipFill>
        <p:spPr>
          <a:xfrm>
            <a:off x="2539999" y="3417020"/>
            <a:ext cx="9060873" cy="31218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30982" y="2253673"/>
            <a:ext cx="26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cameras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Step2– Overlapping regions b/w adjacent camera views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14" y="1825625"/>
            <a:ext cx="4086171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2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Step3– Optical Flow b/w adjacent Cameras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55</a:t>
            </a:fld>
            <a:endParaRPr lang="en-GB"/>
          </a:p>
        </p:txBody>
      </p:sp>
      <p:pic>
        <p:nvPicPr>
          <p:cNvPr id="16" name="Content Placeholder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15038" r="52587" b="28712"/>
          <a:stretch/>
        </p:blipFill>
        <p:spPr>
          <a:xfrm>
            <a:off x="1316182" y="1855748"/>
            <a:ext cx="2265218" cy="1903701"/>
          </a:xfrm>
          <a:prstGeom prst="rect">
            <a:avLst/>
          </a:prstGeom>
        </p:spPr>
      </p:pic>
      <p:pic>
        <p:nvPicPr>
          <p:cNvPr id="17" name="Content Placeholder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15143" r="9081" b="28606"/>
          <a:stretch/>
        </p:blipFill>
        <p:spPr>
          <a:xfrm>
            <a:off x="4663574" y="1855748"/>
            <a:ext cx="2305993" cy="19338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08" y="4098877"/>
            <a:ext cx="2305993" cy="1918044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6" idx="2"/>
            <a:endCxn id="18" idx="0"/>
          </p:cNvCxnSpPr>
          <p:nvPr/>
        </p:nvCxnSpPr>
        <p:spPr>
          <a:xfrm>
            <a:off x="2448791" y="3759449"/>
            <a:ext cx="1759214" cy="33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 flipH="1">
            <a:off x="4208005" y="3789572"/>
            <a:ext cx="1608566" cy="309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15038" r="52587" b="28712"/>
          <a:stretch/>
        </p:blipFill>
        <p:spPr>
          <a:xfrm>
            <a:off x="597538" y="1794249"/>
            <a:ext cx="2265218" cy="19037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976582"/>
            <a:ext cx="2349880" cy="190370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Step4– Optical Flow </a:t>
            </a:r>
            <a:r>
              <a:rPr lang="en-US" sz="3200" dirty="0" smtClean="0"/>
              <a:t>(With Temporal Regularization)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23" y="1976582"/>
            <a:ext cx="2291990" cy="19037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60" y="2004245"/>
            <a:ext cx="2305993" cy="19180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50" y="4514148"/>
            <a:ext cx="2434299" cy="2024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5" y="1992989"/>
            <a:ext cx="2349880" cy="1903701"/>
          </a:xfrm>
          <a:prstGeom prst="rect">
            <a:avLst/>
          </a:prstGeom>
        </p:spPr>
      </p:pic>
      <p:pic>
        <p:nvPicPr>
          <p:cNvPr id="17" name="Content Placeholder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15143" r="9081" b="28606"/>
          <a:stretch/>
        </p:blipFill>
        <p:spPr>
          <a:xfrm>
            <a:off x="9171804" y="1840592"/>
            <a:ext cx="2305993" cy="193382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949500" y="2018588"/>
            <a:ext cx="2349880" cy="190370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0" y="2018588"/>
            <a:ext cx="2352389" cy="190573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2"/>
            <a:endCxn id="20" idx="0"/>
          </p:cNvCxnSpPr>
          <p:nvPr/>
        </p:nvCxnSpPr>
        <p:spPr>
          <a:xfrm>
            <a:off x="2021515" y="3896690"/>
            <a:ext cx="4074485" cy="61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0" idx="0"/>
          </p:cNvCxnSpPr>
          <p:nvPr/>
        </p:nvCxnSpPr>
        <p:spPr>
          <a:xfrm flipH="1">
            <a:off x="6096000" y="3924320"/>
            <a:ext cx="4029695" cy="58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20" idx="0"/>
          </p:cNvCxnSpPr>
          <p:nvPr/>
        </p:nvCxnSpPr>
        <p:spPr>
          <a:xfrm>
            <a:off x="4820018" y="3880283"/>
            <a:ext cx="1275982" cy="63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0" idx="0"/>
          </p:cNvCxnSpPr>
          <p:nvPr/>
        </p:nvCxnSpPr>
        <p:spPr>
          <a:xfrm flipH="1">
            <a:off x="6096000" y="3922289"/>
            <a:ext cx="1361757" cy="59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3259219" y="2937164"/>
            <a:ext cx="322181" cy="351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is how we generate ODS Panoramas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t="20715" r="16712" b="21263"/>
          <a:stretch/>
        </p:blipFill>
        <p:spPr>
          <a:xfrm rot="5400000">
            <a:off x="2218213" y="2838780"/>
            <a:ext cx="1571982" cy="169123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57</a:t>
            </a:fld>
            <a:endParaRPr lang="en-GB"/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3"/>
          <a:stretch/>
        </p:blipFill>
        <p:spPr>
          <a:xfrm>
            <a:off x="6658625" y="1817475"/>
            <a:ext cx="4646065" cy="1064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1" b="49824"/>
          <a:stretch/>
        </p:blipFill>
        <p:spPr>
          <a:xfrm>
            <a:off x="369853" y="3088209"/>
            <a:ext cx="1565059" cy="873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6" t="49075"/>
          <a:stretch/>
        </p:blipFill>
        <p:spPr>
          <a:xfrm>
            <a:off x="1355497" y="4641533"/>
            <a:ext cx="1554013" cy="8774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49479" r="34449"/>
          <a:stretch/>
        </p:blipFill>
        <p:spPr>
          <a:xfrm>
            <a:off x="3491461" y="4621359"/>
            <a:ext cx="1564169" cy="9218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7" r="67018"/>
          <a:stretch/>
        </p:blipFill>
        <p:spPr>
          <a:xfrm>
            <a:off x="4053972" y="3098174"/>
            <a:ext cx="1545742" cy="863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b="48308"/>
          <a:stretch/>
        </p:blipFill>
        <p:spPr>
          <a:xfrm>
            <a:off x="3516745" y="1829947"/>
            <a:ext cx="1641620" cy="947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5" r="32895" b="47861"/>
          <a:stretch/>
        </p:blipFill>
        <p:spPr>
          <a:xfrm>
            <a:off x="1355497" y="1829946"/>
            <a:ext cx="1599688" cy="937663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1"/>
          <a:stretch/>
        </p:blipFill>
        <p:spPr>
          <a:xfrm>
            <a:off x="6707735" y="3250420"/>
            <a:ext cx="4646065" cy="10379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67257" y="1472841"/>
            <a:ext cx="93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Left Eye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67257" y="2882360"/>
            <a:ext cx="106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Right Eye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93" y="4703014"/>
            <a:ext cx="2838398" cy="15965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97" y="4834882"/>
            <a:ext cx="1226351" cy="911990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>
          <a:xfrm>
            <a:off x="5369498" y="1657507"/>
            <a:ext cx="668698" cy="4146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127586" y="4381388"/>
            <a:ext cx="294774" cy="22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9679708" y="5290877"/>
            <a:ext cx="628073" cy="324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F1B1-007B-49CB-86C8-A7B8063A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Previous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4C8C-363C-4696-ACE2-78EA0682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Google </a:t>
            </a:r>
            <a:r>
              <a:rPr lang="en-US" dirty="0">
                <a:cs typeface="Calibri"/>
              </a:rPr>
              <a:t>Jump. [Halide pipelines</a:t>
            </a:r>
            <a:r>
              <a:rPr lang="en-US" dirty="0" smtClean="0">
                <a:cs typeface="Calibri"/>
              </a:rPr>
              <a:t>, CPU </a:t>
            </a:r>
            <a:r>
              <a:rPr lang="en-US" dirty="0">
                <a:cs typeface="Calibri"/>
              </a:rPr>
              <a:t>scheduling]</a:t>
            </a:r>
          </a:p>
          <a:p>
            <a:r>
              <a:rPr lang="en-US" dirty="0">
                <a:cs typeface="Calibri"/>
              </a:rPr>
              <a:t>Facebook [</a:t>
            </a:r>
            <a:r>
              <a:rPr lang="en-US" dirty="0" smtClean="0">
                <a:cs typeface="Calibri"/>
              </a:rPr>
              <a:t>multi-threading on CPU]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Muzamder</a:t>
            </a:r>
            <a:r>
              <a:rPr lang="en-US" dirty="0">
                <a:cs typeface="Calibri"/>
              </a:rPr>
              <a:t>[Halide, parallel GPU]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Our focus:</a:t>
            </a:r>
          </a:p>
          <a:p>
            <a:pPr lvl="1"/>
            <a:r>
              <a:rPr lang="en-US" dirty="0">
                <a:cs typeface="Calibri"/>
              </a:rPr>
              <a:t>To find out inefficiencies in computation.</a:t>
            </a:r>
          </a:p>
          <a:p>
            <a:pPr lvl="1"/>
            <a:r>
              <a:rPr lang="en-US" dirty="0">
                <a:cs typeface="Calibri"/>
              </a:rPr>
              <a:t>To characterize the bottlenecks and propose directions.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A984-4B0B-40BB-A34C-724F1C69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Camera </a:t>
            </a:r>
            <a:r>
              <a:rPr lang="en-US" dirty="0" smtClean="0">
                <a:cs typeface="Calibri Light"/>
              </a:rPr>
              <a:t>Calibration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C2D7-FCE3-49FA-B12A-AB55D62FC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Intrinsic</a:t>
            </a:r>
          </a:p>
          <a:p>
            <a:r>
              <a:rPr lang="en-US" dirty="0">
                <a:cs typeface="Calibri"/>
              </a:rPr>
              <a:t>Extrinsic</a:t>
            </a:r>
          </a:p>
          <a:p>
            <a:r>
              <a:rPr lang="en-US" dirty="0">
                <a:cs typeface="Calibri"/>
              </a:rPr>
              <a:t>Rig calibration</a:t>
            </a:r>
            <a:endParaRPr lang="en-US" dirty="0"/>
          </a:p>
          <a:p>
            <a:r>
              <a:rPr lang="en-US" dirty="0">
                <a:cs typeface="Calibri"/>
              </a:rPr>
              <a:t>Fisheye Circle</a:t>
            </a:r>
          </a:p>
          <a:p>
            <a:pPr lvl="1"/>
            <a:r>
              <a:rPr lang="en-US" dirty="0">
                <a:cs typeface="Calibri"/>
              </a:rPr>
              <a:t>Hough transform of well-lit captures</a:t>
            </a:r>
          </a:p>
          <a:p>
            <a:r>
              <a:rPr lang="en-US" dirty="0">
                <a:cs typeface="Calibri"/>
              </a:rPr>
              <a:t>Fisheye distortion</a:t>
            </a: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4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 for VR is an emerging 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Untethered and long battery life </a:t>
            </a:r>
          </a:p>
          <a:p>
            <a:r>
              <a:rPr lang="en-US" dirty="0" smtClean="0"/>
              <a:t>Low latency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High data rates and high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 smtClean="0">
                <a:solidFill>
                  <a:srgbClr val="FF0000"/>
                </a:solidFill>
              </a:rPr>
              <a:t>omputations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	But low power and low latency??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System Overview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60</a:t>
            </a:fld>
            <a:endParaRPr lang="en-GB"/>
          </a:p>
        </p:txBody>
      </p:sp>
      <p:pic>
        <p:nvPicPr>
          <p:cNvPr id="79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987425"/>
            <a:ext cx="5027612" cy="4971888"/>
          </a:xfrm>
          <a:prstGeom prst="rect">
            <a:avLst/>
          </a:prstGeom>
        </p:spPr>
      </p:pic>
      <p:pic>
        <p:nvPicPr>
          <p:cNvPr id="80" name="Content Placeholder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709" r="5520" b="5603"/>
          <a:stretch/>
        </p:blipFill>
        <p:spPr>
          <a:xfrm>
            <a:off x="10119627" y="2144796"/>
            <a:ext cx="891355" cy="82432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475252"/>
            <a:ext cx="1499491" cy="14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low power and low latency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of device is in the range of few Watts.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Capture and compute is in few hundreds of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solutions consume </a:t>
            </a:r>
            <a:r>
              <a:rPr lang="en-US" dirty="0" smtClean="0">
                <a:solidFill>
                  <a:srgbClr val="FF0000"/>
                </a:solidFill>
              </a:rPr>
              <a:t>high power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79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High compute power</a:t>
            </a:r>
          </a:p>
          <a:p>
            <a:pPr lvl="1"/>
            <a:r>
              <a:rPr lang="en-US" dirty="0" smtClean="0"/>
              <a:t> 1000’s of CPU’s</a:t>
            </a:r>
          </a:p>
          <a:p>
            <a:pPr lvl="1"/>
            <a:r>
              <a:rPr lang="en-US" dirty="0" smtClean="0"/>
              <a:t>Or Several GPU’s</a:t>
            </a:r>
          </a:p>
          <a:p>
            <a:pPr lvl="1"/>
            <a:endParaRPr lang="en-US" dirty="0"/>
          </a:p>
          <a:p>
            <a:r>
              <a:rPr lang="en-US" dirty="0" smtClean="0"/>
              <a:t>If 10% of US population uses VR at a given time</a:t>
            </a:r>
          </a:p>
          <a:p>
            <a:pPr lvl="1"/>
            <a:r>
              <a:rPr lang="en-US" dirty="0" smtClean="0"/>
              <a:t>#GPU’s needed = </a:t>
            </a:r>
            <a:r>
              <a:rPr lang="en-US" b="1" dirty="0" smtClean="0">
                <a:solidFill>
                  <a:srgbClr val="FF0000"/>
                </a:solidFill>
              </a:rPr>
              <a:t>32.5 Million</a:t>
            </a:r>
          </a:p>
          <a:p>
            <a:pPr lvl="1"/>
            <a:r>
              <a:rPr lang="en-US" dirty="0" smtClean="0"/>
              <a:t>Power burnt = </a:t>
            </a:r>
            <a:r>
              <a:rPr lang="en-US" b="1" dirty="0" smtClean="0">
                <a:solidFill>
                  <a:srgbClr val="FF0000"/>
                </a:solidFill>
              </a:rPr>
              <a:t>27625 Mega Watts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825625"/>
            <a:ext cx="4905741" cy="42260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7950" y="2636251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~1-2 Hours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Capture Time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2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27625 Mega </a:t>
            </a:r>
            <a:r>
              <a:rPr lang="en-US" b="1" dirty="0" smtClean="0">
                <a:solidFill>
                  <a:srgbClr val="FF0000"/>
                </a:solidFill>
              </a:rPr>
              <a:t>Watts: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dirty="0" smtClean="0"/>
              <a:t>Greater than world’s largest power plant “ The </a:t>
            </a:r>
            <a:r>
              <a:rPr lang="en-US" sz="3100" dirty="0" smtClean="0"/>
              <a:t>Three Gorges”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407E1-7AED-DA49-B0C4-0A03F9C00BF6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67" y="1825625"/>
            <a:ext cx="70088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1806</Words>
  <Application>Microsoft Office PowerPoint</Application>
  <PresentationFormat>Widescreen</PresentationFormat>
  <Paragraphs>462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Franklin Gothic Book</vt:lpstr>
      <vt:lpstr>Franklin Gothic Medium</vt:lpstr>
      <vt:lpstr>Helvetica</vt:lpstr>
      <vt:lpstr>Wingdings</vt:lpstr>
      <vt:lpstr>Office Theme</vt:lpstr>
      <vt:lpstr>A case for accelerator based VR content generation on edge towards energy-efficiency</vt:lpstr>
      <vt:lpstr>Proliferation of VR in different applications</vt:lpstr>
      <vt:lpstr>Proliferation of VR in different applications</vt:lpstr>
      <vt:lpstr>VR needs highly immersive experience</vt:lpstr>
      <vt:lpstr>VR needs higher resolution</vt:lpstr>
      <vt:lpstr>Content generation for VR is an emerging research problem</vt:lpstr>
      <vt:lpstr>What does low power and low latency mean?</vt:lpstr>
      <vt:lpstr>Commercial solutions consume high power</vt:lpstr>
      <vt:lpstr>27625 Mega Watts:  Greater than world’s largest power plant “ The Three Gorges”</vt:lpstr>
      <vt:lpstr>In terms of Hoover Dams!!</vt:lpstr>
      <vt:lpstr>Commercial solutions are have very high latency</vt:lpstr>
      <vt:lpstr>Can we come up with a viable solution?</vt:lpstr>
      <vt:lpstr>Remainder of the talk</vt:lpstr>
      <vt:lpstr>Remainder of the talk</vt:lpstr>
      <vt:lpstr>System Overview: Camera + Processor + Storage</vt:lpstr>
      <vt:lpstr>Camera system: How many cameras do we need?</vt:lpstr>
      <vt:lpstr>Processing Sub-System: CPU/GPU</vt:lpstr>
      <vt:lpstr>Interfaces in the System: CSI and DDR</vt:lpstr>
      <vt:lpstr>Prototype</vt:lpstr>
      <vt:lpstr>Inputs and outputs of the system</vt:lpstr>
      <vt:lpstr>Remainder of the talk</vt:lpstr>
      <vt:lpstr>Key findings</vt:lpstr>
      <vt:lpstr>(1a) Redundant Capture</vt:lpstr>
      <vt:lpstr>(1b) Underutilized Capture Pipeline can cost energy efficiency per pixel </vt:lpstr>
      <vt:lpstr>(2) High interface data rates are expensive</vt:lpstr>
      <vt:lpstr>(3) Redundant computations</vt:lpstr>
      <vt:lpstr>(4) Under-optimized data abstractions across subsystems increases memory footprint</vt:lpstr>
      <vt:lpstr>Key findings</vt:lpstr>
      <vt:lpstr>(1) Sequential execution of computation across frames </vt:lpstr>
      <vt:lpstr>Remainder of the talk</vt:lpstr>
      <vt:lpstr>Proposed optimizations</vt:lpstr>
      <vt:lpstr>(1a) Reducing redundant ADC conversions</vt:lpstr>
      <vt:lpstr>(1a) Reducing redundant ADC Conversions</vt:lpstr>
      <vt:lpstr>(1a) Reducing redundant ADC Conversions</vt:lpstr>
      <vt:lpstr>(1b) Near-sensor compression reduces CSI interface power</vt:lpstr>
      <vt:lpstr>(1b) Near-sensor compression increases the scalability to higher resolution and framerate</vt:lpstr>
      <vt:lpstr>(2) (a) Improving data abstractions across subsystems reduces data requirement.</vt:lpstr>
      <vt:lpstr>(2) (b) Under optimized data flow leads to increased memory footprint</vt:lpstr>
      <vt:lpstr>Proposed optimizations</vt:lpstr>
      <vt:lpstr>(1) Pipelined execution of independent pyramids of optical flow reduce latency</vt:lpstr>
      <vt:lpstr>(1) Pipelined execution of independent pyramids of optical flow reduce latency</vt:lpstr>
      <vt:lpstr>(2) Parallelize execution</vt:lpstr>
      <vt:lpstr>Reduce and reuse data to save power and improve latency.</vt:lpstr>
      <vt:lpstr>Summary</vt:lpstr>
      <vt:lpstr>Extra slides</vt:lpstr>
      <vt:lpstr>Background: Stereo Vision</vt:lpstr>
      <vt:lpstr>Background:  Binocular Vision and Viewing Circle</vt:lpstr>
      <vt:lpstr>Background: How ODS works? </vt:lpstr>
      <vt:lpstr>Background: How ODS works? Optical Flow</vt:lpstr>
      <vt:lpstr>View Synthesis</vt:lpstr>
      <vt:lpstr>Background: How ODS works? View Synthesis </vt:lpstr>
      <vt:lpstr>That is how we generate ODS Panoramas</vt:lpstr>
      <vt:lpstr>Step1– Equirectangular Projection</vt:lpstr>
      <vt:lpstr>Step2– Overlapping regions b/w adjacent camera views</vt:lpstr>
      <vt:lpstr>Step3– Optical Flow b/w adjacent Cameras</vt:lpstr>
      <vt:lpstr>Step4– Optical Flow (With Temporal Regularization)</vt:lpstr>
      <vt:lpstr>That is how we generate ODS Panoramas</vt:lpstr>
      <vt:lpstr>Previous Works</vt:lpstr>
      <vt:lpstr>Camera Calibration</vt:lpstr>
      <vt:lpstr>System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LiKamWa</dc:creator>
  <cp:lastModifiedBy>gunnam sridhar</cp:lastModifiedBy>
  <cp:revision>796</cp:revision>
  <dcterms:created xsi:type="dcterms:W3CDTF">2018-01-27T18:45:03Z</dcterms:created>
  <dcterms:modified xsi:type="dcterms:W3CDTF">2018-07-17T04:43:43Z</dcterms:modified>
</cp:coreProperties>
</file>